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Instrument Sans Semi Bold"/>
      <p:regular r:id="rId15"/>
    </p:embeddedFont>
    <p:embeddedFont>
      <p:font typeface="Instrument Sans Semi Bold"/>
      <p:regular r:id="rId16"/>
    </p:embeddedFont>
    <p:embeddedFont>
      <p:font typeface="Instrument Sans Semi Bold"/>
      <p:regular r:id="rId17"/>
    </p:embeddedFont>
    <p:embeddedFont>
      <p:font typeface="Instrument Sans Semi Bold"/>
      <p:regular r:id="rId18"/>
    </p:embeddedFont>
    <p:embeddedFont>
      <p:font typeface="Instrument Sans Medium"/>
      <p:regular r:id="rId19"/>
    </p:embeddedFont>
    <p:embeddedFont>
      <p:font typeface="Instrument Sans Medium"/>
      <p:regular r:id="rId20"/>
    </p:embeddedFont>
    <p:embeddedFont>
      <p:font typeface="Instrument Sans Medium"/>
      <p:regular r:id="rId21"/>
    </p:embeddedFont>
    <p:embeddedFont>
      <p:font typeface="Instrument Sans Medium"/>
      <p:regular r:id="rId22"/>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 Id="rId21" Type="http://schemas.openxmlformats.org/officeDocument/2006/relationships/font" Target="fonts/font7.fntdata"/><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85000"/>
            </a:srgbClr>
          </a:solidFill>
          <a:ln/>
        </p:spPr>
      </p:sp>
      <p:sp>
        <p:nvSpPr>
          <p:cNvPr id="4" name="Text 1"/>
          <p:cNvSpPr/>
          <p:nvPr/>
        </p:nvSpPr>
        <p:spPr>
          <a:xfrm>
            <a:off x="864037" y="2398990"/>
            <a:ext cx="8807172"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Dowry as a Social Issue in India</a:t>
            </a:r>
            <a:endParaRPr lang="en-US" sz="4850" dirty="0"/>
          </a:p>
        </p:txBody>
      </p:sp>
      <p:sp>
        <p:nvSpPr>
          <p:cNvPr id="5" name="Text 2"/>
          <p:cNvSpPr/>
          <p:nvPr/>
        </p:nvSpPr>
        <p:spPr>
          <a:xfrm>
            <a:off x="864037" y="3540800"/>
            <a:ext cx="12902327" cy="1580198"/>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This document explores the complex issue of dowry in India, examining its historical roots, contemporary prevalence, impact on women's rights, legal frameworks, and the challenges to achieving a dowry-free society. It also highlights the crucial role of education and awareness campaigns in tackling this deeply embedded social practice.</a:t>
            </a:r>
            <a:endParaRPr lang="en-US" sz="1900" dirty="0"/>
          </a:p>
        </p:txBody>
      </p:sp>
      <p:sp>
        <p:nvSpPr>
          <p:cNvPr id="6" name="Shape 3"/>
          <p:cNvSpPr/>
          <p:nvPr/>
        </p:nvSpPr>
        <p:spPr>
          <a:xfrm>
            <a:off x="864037" y="5417106"/>
            <a:ext cx="394930" cy="394930"/>
          </a:xfrm>
          <a:prstGeom prst="roundRect">
            <a:avLst>
              <a:gd name="adj" fmla="val 23151155"/>
            </a:avLst>
          </a:prstGeom>
          <a:solidFill>
            <a:srgbClr val="3A16DC"/>
          </a:solidFill>
          <a:ln w="7620">
            <a:solidFill>
              <a:srgbClr val="FFFFFF"/>
            </a:solidFill>
            <a:prstDash val="solid"/>
          </a:ln>
        </p:spPr>
      </p:sp>
      <p:sp>
        <p:nvSpPr>
          <p:cNvPr id="7" name="Text 4"/>
          <p:cNvSpPr/>
          <p:nvPr/>
        </p:nvSpPr>
        <p:spPr>
          <a:xfrm>
            <a:off x="995958" y="5565815"/>
            <a:ext cx="130969" cy="97512"/>
          </a:xfrm>
          <a:prstGeom prst="rect">
            <a:avLst/>
          </a:prstGeom>
          <a:noFill/>
          <a:ln/>
        </p:spPr>
        <p:txBody>
          <a:bodyPr wrap="none" lIns="0" tIns="0" rIns="0" bIns="0" rtlCol="0" anchor="t"/>
          <a:lstStyle/>
          <a:p>
            <a:pPr algn="ctr" indent="0" marL="0">
              <a:lnSpc>
                <a:spcPts val="750"/>
              </a:lnSpc>
              <a:buNone/>
            </a:pPr>
            <a:r>
              <a:rPr lang="en-US" sz="750" dirty="0">
                <a:solidFill>
                  <a:srgbClr val="FFFFFF"/>
                </a:solidFill>
                <a:latin typeface="Instrument Sans Medium" pitchFamily="34" charset="0"/>
                <a:ea typeface="Instrument Sans Medium" pitchFamily="34" charset="-122"/>
                <a:cs typeface="Instrument Sans Medium" pitchFamily="34" charset="-120"/>
              </a:rPr>
              <a:t>BK</a:t>
            </a:r>
            <a:endParaRPr lang="en-US" sz="750" dirty="0"/>
          </a:p>
        </p:txBody>
      </p:sp>
      <p:sp>
        <p:nvSpPr>
          <p:cNvPr id="8" name="Text 5"/>
          <p:cNvSpPr/>
          <p:nvPr/>
        </p:nvSpPr>
        <p:spPr>
          <a:xfrm>
            <a:off x="1382316" y="5398651"/>
            <a:ext cx="1865948" cy="431959"/>
          </a:xfrm>
          <a:prstGeom prst="rect">
            <a:avLst/>
          </a:prstGeom>
          <a:noFill/>
          <a:ln/>
        </p:spPr>
        <p:txBody>
          <a:bodyPr wrap="none" lIns="0" tIns="0" rIns="0" bIns="0" rtlCol="0" anchor="t"/>
          <a:lstStyle/>
          <a:p>
            <a:pPr algn="l" indent="0" marL="0">
              <a:lnSpc>
                <a:spcPts val="3400"/>
              </a:lnSpc>
              <a:buNone/>
            </a:pPr>
            <a:r>
              <a:rPr lang="en-US" sz="2400" b="1" dirty="0">
                <a:solidFill>
                  <a:srgbClr val="5B5F71"/>
                </a:solidFill>
                <a:latin typeface="Instrument Sans Bold" pitchFamily="34" charset="0"/>
                <a:ea typeface="Instrument Sans Bold" pitchFamily="34" charset="-122"/>
                <a:cs typeface="Instrument Sans Bold" pitchFamily="34" charset="-120"/>
              </a:rPr>
              <a:t>by Bhawna K</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2296954"/>
            <a:ext cx="9054703"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Definition and History of Dowry</a:t>
            </a:r>
            <a:endParaRPr lang="en-US" sz="4850" dirty="0"/>
          </a:p>
        </p:txBody>
      </p:sp>
      <p:sp>
        <p:nvSpPr>
          <p:cNvPr id="3" name="Text 1"/>
          <p:cNvSpPr/>
          <p:nvPr/>
        </p:nvSpPr>
        <p:spPr>
          <a:xfrm>
            <a:off x="864037" y="3562231"/>
            <a:ext cx="12902327" cy="2370296"/>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Dowry, in the Indian context, refers to the transfer of money, property, or other valuable gifts from the bride's family to the groom's family upon their marriage. Its origins can be traced back to ancient Vedic times, where it was viewed as a form of security and support for the bride in her new household. However, the practice evolved over time, becoming increasingly burdensome and exploitative. This transformation occurred during the British colonial period, when laws and social norms surrounding property ownership and inheritance favored men, placing greater financial pressure on women and their families.</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1911191"/>
            <a:ext cx="12902327" cy="1543050"/>
          </a:xfrm>
          <a:prstGeom prst="rect">
            <a:avLst/>
          </a:prstGeom>
          <a:noFill/>
          <a:ln/>
        </p:spPr>
        <p:txBody>
          <a:bodyPr wrap="squar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Prevalence and Persistence of Dowry Practice</a:t>
            </a:r>
            <a:endParaRPr lang="en-US" sz="4850" dirty="0"/>
          </a:p>
        </p:txBody>
      </p:sp>
      <p:sp>
        <p:nvSpPr>
          <p:cNvPr id="3" name="Text 1"/>
          <p:cNvSpPr/>
          <p:nvPr/>
        </p:nvSpPr>
        <p:spPr>
          <a:xfrm>
            <a:off x="864037" y="3947993"/>
            <a:ext cx="12902327" cy="2370296"/>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Despite significant progress in legislation and social awareness, dowry continues to be a prevalent practice across many parts of India. It remains deeply ingrained in societal norms and customs, often tied to notions of family prestige, social standing, and economic security. Factors contributing to its persistence include: pressure from families, social stigma associated with refusing dowry demands, and a lack of awareness or understanding of the law. Furthermore, economic inequality, poverty, and the desire to provide their daughters with a good life can exacerbate the practice.</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4037" y="2296954"/>
            <a:ext cx="11405116" cy="771525"/>
          </a:xfrm>
          <a:prstGeom prst="rect">
            <a:avLst/>
          </a:prstGeom>
          <a:noFill/>
          <a:ln/>
        </p:spPr>
        <p:txBody>
          <a:bodyPr wrap="non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Impact on Women's Rights and Equality</a:t>
            </a:r>
            <a:endParaRPr lang="en-US" sz="4850" dirty="0"/>
          </a:p>
        </p:txBody>
      </p:sp>
      <p:sp>
        <p:nvSpPr>
          <p:cNvPr id="3" name="Text 1"/>
          <p:cNvSpPr/>
          <p:nvPr/>
        </p:nvSpPr>
        <p:spPr>
          <a:xfrm>
            <a:off x="864037" y="3562231"/>
            <a:ext cx="12902327" cy="2370296"/>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The practice of dowry has a detrimental impact on women's rights and equality, violating their fundamental rights to dignity, security, and freedom from exploitation. Dowry demands can create financial burdens on families, leading to indebtedness and even impoverishment. In extreme cases, failure to meet these demands can lead to domestic violence, harassment, or even death. The practice also reinforces gender inequality by perpetuating the notion that women are financial burdens on their families, and that their worth is tied to their ability to provide financial benefits to their husbands.</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64037" y="2108716"/>
            <a:ext cx="12902327" cy="1543050"/>
          </a:xfrm>
          <a:prstGeom prst="rect">
            <a:avLst/>
          </a:prstGeom>
          <a:noFill/>
          <a:ln/>
        </p:spPr>
        <p:txBody>
          <a:bodyPr wrap="squar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Legal Framework and Legislation against Dowry</a:t>
            </a:r>
            <a:endParaRPr lang="en-US" sz="4850" dirty="0"/>
          </a:p>
        </p:txBody>
      </p:sp>
      <p:sp>
        <p:nvSpPr>
          <p:cNvPr id="3" name="Text 1"/>
          <p:cNvSpPr/>
          <p:nvPr/>
        </p:nvSpPr>
        <p:spPr>
          <a:xfrm>
            <a:off x="864037" y="4145518"/>
            <a:ext cx="12902327" cy="1975247"/>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India has a comprehensive legal framework to combat dowry. The Dowry Prohibition Act, 1961, criminalizes the giving, taking, or demanding of dowry. It also prohibits the display or advertisement of dowry, and empowers individuals to file complaints and seek legal redress. Other relevant legislation includes the Indian Penal Code (IPC), which covers offenses like dowry death and harassment. However, despite these laws, the challenge lies in their effective implementation and enforcement.</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4037" y="2108716"/>
            <a:ext cx="12902327" cy="1543050"/>
          </a:xfrm>
          <a:prstGeom prst="rect">
            <a:avLst/>
          </a:prstGeom>
          <a:noFill/>
          <a:ln/>
        </p:spPr>
        <p:txBody>
          <a:bodyPr wrap="squar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Challenges in Implementing Anti-Dowry Laws</a:t>
            </a:r>
            <a:endParaRPr lang="en-US" sz="4850" dirty="0"/>
          </a:p>
        </p:txBody>
      </p:sp>
      <p:sp>
        <p:nvSpPr>
          <p:cNvPr id="3" name="Text 1"/>
          <p:cNvSpPr/>
          <p:nvPr/>
        </p:nvSpPr>
        <p:spPr>
          <a:xfrm>
            <a:off x="864037" y="4145518"/>
            <a:ext cx="12902327" cy="1975247"/>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Implementing anti-dowry laws effectively faces a number of challenges, including: social stigma associated with reporting dowry-related offenses, lack of awareness among victims of their legal rights, and societal pressure to settle disputes outside the legal system. Furthermore, the burden of proof often falls on the victim, making it difficult to secure convictions in court. Additionally, the complex nature of dowry-related crimes and the influence of powerful families can further hinder the enforcement of these laws.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14983" y="1191220"/>
            <a:ext cx="12254984" cy="727710"/>
          </a:xfrm>
          <a:prstGeom prst="rect">
            <a:avLst/>
          </a:prstGeom>
          <a:noFill/>
          <a:ln/>
        </p:spPr>
        <p:txBody>
          <a:bodyPr wrap="none" lIns="0" tIns="0" rIns="0" bIns="0" rtlCol="0" anchor="t"/>
          <a:lstStyle/>
          <a:p>
            <a:pPr indent="0" marL="0">
              <a:lnSpc>
                <a:spcPts val="5700"/>
              </a:lnSpc>
              <a:buNone/>
            </a:pPr>
            <a:r>
              <a:rPr lang="en-US" sz="4550" dirty="0">
                <a:solidFill>
                  <a:srgbClr val="505468"/>
                </a:solidFill>
                <a:latin typeface="Instrument Sans Semi Bold" pitchFamily="34" charset="0"/>
                <a:ea typeface="Instrument Sans Semi Bold" pitchFamily="34" charset="-122"/>
                <a:cs typeface="Instrument Sans Semi Bold" pitchFamily="34" charset="-120"/>
              </a:rPr>
              <a:t>Role of Education and Awareness Campaigns</a:t>
            </a:r>
            <a:endParaRPr lang="en-US" sz="4550" dirty="0"/>
          </a:p>
        </p:txBody>
      </p:sp>
      <p:sp>
        <p:nvSpPr>
          <p:cNvPr id="3" name="Text 1"/>
          <p:cNvSpPr/>
          <p:nvPr/>
        </p:nvSpPr>
        <p:spPr>
          <a:xfrm>
            <a:off x="814983" y="2384584"/>
            <a:ext cx="13000434" cy="2235279"/>
          </a:xfrm>
          <a:prstGeom prst="rect">
            <a:avLst/>
          </a:prstGeom>
          <a:noFill/>
          <a:ln/>
        </p:spPr>
        <p:txBody>
          <a:bodyPr wrap="square" lIns="0" tIns="0" rIns="0" bIns="0" rtlCol="0" anchor="t"/>
          <a:lstStyle/>
          <a:p>
            <a:pPr indent="0" marL="0">
              <a:lnSpc>
                <a:spcPts val="29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Education and awareness campaigns play a crucial role in tackling the problem of dowry. They aim to create a societal shift by challenging deeply ingrained beliefs and promoting gender equality. Effective campaigns must address the root causes of dowry, emphasizing the harmful effects on women's lives and the importance of respecting their rights. Promoting financial independence among women through education and employment opportunities is also crucial in breaking the cycle of dowry demands. Furthermore, educating families and communities about the legal framework against dowry can empower individuals to seek legal redress.</a:t>
            </a:r>
            <a:endParaRPr lang="en-US" sz="1800" dirty="0"/>
          </a:p>
        </p:txBody>
      </p:sp>
      <p:sp>
        <p:nvSpPr>
          <p:cNvPr id="4" name="Text 2"/>
          <p:cNvSpPr/>
          <p:nvPr/>
        </p:nvSpPr>
        <p:spPr>
          <a:xfrm>
            <a:off x="814983" y="5114568"/>
            <a:ext cx="2910840" cy="363855"/>
          </a:xfrm>
          <a:prstGeom prst="rect">
            <a:avLst/>
          </a:prstGeom>
          <a:noFill/>
          <a:ln/>
        </p:spPr>
        <p:txBody>
          <a:bodyPr wrap="none" lIns="0" tIns="0" rIns="0" bIns="0" rtlCol="0" anchor="t"/>
          <a:lstStyle/>
          <a:p>
            <a:pPr indent="0" marL="0">
              <a:lnSpc>
                <a:spcPts val="2850"/>
              </a:lnSpc>
              <a:buNone/>
            </a:pPr>
            <a:r>
              <a:rPr lang="en-US" sz="2250" dirty="0">
                <a:solidFill>
                  <a:srgbClr val="505468"/>
                </a:solidFill>
                <a:latin typeface="Instrument Sans Semi Bold" pitchFamily="34" charset="0"/>
                <a:ea typeface="Instrument Sans Semi Bold" pitchFamily="34" charset="-122"/>
                <a:cs typeface="Instrument Sans Semi Bold" pitchFamily="34" charset="-120"/>
              </a:rPr>
              <a:t>Education Initiatives</a:t>
            </a:r>
            <a:endParaRPr lang="en-US" sz="2250" dirty="0"/>
          </a:p>
        </p:txBody>
      </p:sp>
      <p:sp>
        <p:nvSpPr>
          <p:cNvPr id="5" name="Text 3"/>
          <p:cNvSpPr/>
          <p:nvPr/>
        </p:nvSpPr>
        <p:spPr>
          <a:xfrm>
            <a:off x="814983" y="5711190"/>
            <a:ext cx="6216134" cy="1117640"/>
          </a:xfrm>
          <a:prstGeom prst="rect">
            <a:avLst/>
          </a:prstGeom>
          <a:noFill/>
          <a:ln/>
        </p:spPr>
        <p:txBody>
          <a:bodyPr wrap="square" lIns="0" tIns="0" rIns="0" bIns="0" rtlCol="0" anchor="t"/>
          <a:lstStyle/>
          <a:p>
            <a:pPr indent="0" marL="0">
              <a:lnSpc>
                <a:spcPts val="29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Schools and universities can incorporate gender equality and anti-dowry themes in their curriculum, fostering critical thinking and challenging gender stereotypes.</a:t>
            </a:r>
            <a:endParaRPr lang="en-US" sz="1800" dirty="0"/>
          </a:p>
        </p:txBody>
      </p:sp>
      <p:sp>
        <p:nvSpPr>
          <p:cNvPr id="6" name="Text 4"/>
          <p:cNvSpPr/>
          <p:nvPr/>
        </p:nvSpPr>
        <p:spPr>
          <a:xfrm>
            <a:off x="7606903" y="5114568"/>
            <a:ext cx="3187779" cy="363855"/>
          </a:xfrm>
          <a:prstGeom prst="rect">
            <a:avLst/>
          </a:prstGeom>
          <a:noFill/>
          <a:ln/>
        </p:spPr>
        <p:txBody>
          <a:bodyPr wrap="none" lIns="0" tIns="0" rIns="0" bIns="0" rtlCol="0" anchor="t"/>
          <a:lstStyle/>
          <a:p>
            <a:pPr indent="0" marL="0">
              <a:lnSpc>
                <a:spcPts val="2850"/>
              </a:lnSpc>
              <a:buNone/>
            </a:pPr>
            <a:r>
              <a:rPr lang="en-US" sz="2250" dirty="0">
                <a:solidFill>
                  <a:srgbClr val="505468"/>
                </a:solidFill>
                <a:latin typeface="Instrument Sans Semi Bold" pitchFamily="34" charset="0"/>
                <a:ea typeface="Instrument Sans Semi Bold" pitchFamily="34" charset="-122"/>
                <a:cs typeface="Instrument Sans Semi Bold" pitchFamily="34" charset="-120"/>
              </a:rPr>
              <a:t>Community Awareness</a:t>
            </a:r>
            <a:endParaRPr lang="en-US" sz="2250" dirty="0"/>
          </a:p>
        </p:txBody>
      </p:sp>
      <p:sp>
        <p:nvSpPr>
          <p:cNvPr id="7" name="Text 5"/>
          <p:cNvSpPr/>
          <p:nvPr/>
        </p:nvSpPr>
        <p:spPr>
          <a:xfrm>
            <a:off x="7606903" y="5711190"/>
            <a:ext cx="6216134" cy="1117640"/>
          </a:xfrm>
          <a:prstGeom prst="rect">
            <a:avLst/>
          </a:prstGeom>
          <a:noFill/>
          <a:ln/>
        </p:spPr>
        <p:txBody>
          <a:bodyPr wrap="square" lIns="0" tIns="0" rIns="0" bIns="0" rtlCol="0" anchor="t"/>
          <a:lstStyle/>
          <a:p>
            <a:pPr indent="0" marL="0">
              <a:lnSpc>
                <a:spcPts val="29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Public awareness campaigns, workshops, and community dialogues can help spread awareness and encourage open discussions about the issue.</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64037" y="787837"/>
            <a:ext cx="7415927" cy="1543050"/>
          </a:xfrm>
          <a:prstGeom prst="rect">
            <a:avLst/>
          </a:prstGeom>
          <a:noFill/>
          <a:ln/>
        </p:spPr>
        <p:txBody>
          <a:bodyPr wrap="square" lIns="0" tIns="0" rIns="0" bIns="0" rtlCol="0" anchor="t"/>
          <a:lstStyle/>
          <a:p>
            <a:pPr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Moving Towards a Dowry-Free Society</a:t>
            </a:r>
            <a:endParaRPr lang="en-US" sz="4850" dirty="0"/>
          </a:p>
        </p:txBody>
      </p:sp>
      <p:sp>
        <p:nvSpPr>
          <p:cNvPr id="4" name="Text 1"/>
          <p:cNvSpPr/>
          <p:nvPr/>
        </p:nvSpPr>
        <p:spPr>
          <a:xfrm>
            <a:off x="864037" y="2701171"/>
            <a:ext cx="7415927" cy="4740593"/>
          </a:xfrm>
          <a:prstGeom prst="rect">
            <a:avLst/>
          </a:prstGeom>
          <a:noFill/>
          <a:ln/>
        </p:spPr>
        <p:txBody>
          <a:bodyPr wrap="square" lIns="0" tIns="0" rIns="0" bIns="0" rtlCol="0" anchor="t"/>
          <a:lstStyle/>
          <a:p>
            <a:pPr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Moving towards a dowry-free society requires a multi-pronged approach that addresses both the social and legal aspects of the issue. It involves: strengthening the legal framework by addressing loopholes and streamlining enforcement mechanisms, enhancing awareness and education campaigns, and promoting economic empowerment for women. Furthermore, changing societal attitudes towards marriage and women's roles is essential in achieving a truly equitable and dowry-free society. By fostering a culture of respect, equality, and mutual understanding, India can move towards a future where women are valued and empowered, free from the oppressive burdens of dowry.</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2024-12-31T08:00:39Z</dcterms:created>
  <dcterms:modified xsi:type="dcterms:W3CDTF">2024-12-31T08:00:39Z</dcterms:modified>
</cp:coreProperties>
</file>